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13"/>
  </p:notesMasterIdLst>
  <p:sldIdLst>
    <p:sldId id="256" r:id="rId2"/>
    <p:sldId id="265" r:id="rId3"/>
    <p:sldId id="262" r:id="rId4"/>
    <p:sldId id="264" r:id="rId5"/>
    <p:sldId id="266" r:id="rId6"/>
    <p:sldId id="267" r:id="rId7"/>
    <p:sldId id="269" r:id="rId8"/>
    <p:sldId id="268" r:id="rId9"/>
    <p:sldId id="263" r:id="rId10"/>
    <p:sldId id="27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232" autoAdjust="0"/>
  </p:normalViewPr>
  <p:slideViewPr>
    <p:cSldViewPr snapToGrid="0">
      <p:cViewPr varScale="1">
        <p:scale>
          <a:sx n="85" d="100"/>
          <a:sy n="85" d="100"/>
        </p:scale>
        <p:origin x="726" y="78"/>
      </p:cViewPr>
      <p:guideLst/>
    </p:cSldViewPr>
  </p:slideViewPr>
  <p:outlineViewPr>
    <p:cViewPr>
      <p:scale>
        <a:sx n="33" d="100"/>
        <a:sy n="33" d="100"/>
      </p:scale>
      <p:origin x="0" y="-524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DDF25-C7DB-4C5F-9657-4455EFE7D729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65731-97B5-4B65-A55C-6E7FFB6B7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08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6C78-FC69-4A1C-8D58-4520AE1B4ED0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9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341D-992A-4560-A4A1-62C6AF828947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8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0E14-EE3D-46E7-8DCD-4FE048DC5398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508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8CC5-481F-4CA1-A873-A8F82B7C5976}" type="datetime1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98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DE35-DF67-4307-A4CA-28E412285F3A}" type="datetime1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7614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8E03-EF59-4A0F-9035-0E36EB631152}" type="datetime1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02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BDB4-EC92-4BC2-B6DB-09387A9C3478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73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558E-5FB9-4527-A7C3-38F8765741B1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E830-C0F9-4331-97D6-9D4B3E003E8B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A4C8-843D-4251-BB47-254DE095B8ED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9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F9DC-040C-4DBD-B49F-8898DF2C281F}" type="datetime1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713E-797D-4691-B00D-B0C071BB3FFE}" type="datetime1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0005-B195-44FA-8D8E-5329DC4CEC05}" type="datetime1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5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604A-3766-447D-969C-EA6794FB7D1B}" type="datetime1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9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CD67A-EF35-4502-B5A7-C77B63F64146}" type="datetime1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7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43BB-993A-4C12-B160-81A8EF77B399}" type="datetime1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6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C61E0-256B-4052-86F6-31B6A61DD941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6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115EA-5750-4427-94D0-16EEB62765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Fungi in Soil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3C4D2F-0EAC-4D70-BE39-33646C760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855807-A055-4515-8ECB-8E0F9252CA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7B1C8C-79E3-4D40-B65A-393B53CE99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051B1F-556C-466F-A385-F550D62E02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21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Fungi – Building Soil Structure</a:t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857EEC3-6854-4454-A386-5D8EC3E2A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592925" y="1425274"/>
            <a:ext cx="6479159" cy="45062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56A3CF9-E4E3-4231-A258-2965C20DCBC2}"/>
              </a:ext>
            </a:extLst>
          </p:cNvPr>
          <p:cNvSpPr/>
          <p:nvPr/>
        </p:nvSpPr>
        <p:spPr>
          <a:xfrm>
            <a:off x="2592924" y="6232849"/>
            <a:ext cx="624468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Source: https://blancharddemofarms.org/research/role-of-arbuscular-mycorrhizal-soil-fungus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9B8034-D72F-40F9-8A78-31B56E05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8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Fungi in the soil - review</a:t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6B01F7-7859-42EE-B0A9-DF2E8F5CA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Fungi can prey on nematodes </a:t>
            </a:r>
          </a:p>
          <a:p>
            <a:r>
              <a:rPr lang="en-US" dirty="0"/>
              <a:t>Some fungi can cause disease in plants</a:t>
            </a:r>
          </a:p>
          <a:p>
            <a:r>
              <a:rPr lang="en-US" dirty="0"/>
              <a:t>Fungi can work symbiotically with plants</a:t>
            </a:r>
          </a:p>
          <a:p>
            <a:r>
              <a:rPr lang="en-US" dirty="0"/>
              <a:t>Fungi can bind soil particles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4428B8-9321-4CE3-81D3-A0F4BA25C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1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fungi</a:t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6B01F7-7859-42EE-B0A9-DF2E8F5CA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Saprophytes – feed on organic matter that is difficult to break down such as crop residue</a:t>
            </a:r>
          </a:p>
          <a:p>
            <a:pPr lvl="1"/>
            <a:r>
              <a:rPr lang="en-US" dirty="0"/>
              <a:t>Decomposers and nutrient transporters. Store nitrogen in hyphal bodies and release nitrogen by decomposing.</a:t>
            </a:r>
          </a:p>
          <a:p>
            <a:r>
              <a:rPr lang="en-US" dirty="0"/>
              <a:t>Parasites – attach foliar and root plant material, other fungi, nematodes, and micro and </a:t>
            </a:r>
            <a:r>
              <a:rPr lang="en-US" dirty="0" err="1"/>
              <a:t>macroarthropods</a:t>
            </a:r>
            <a:endParaRPr lang="en-US" dirty="0"/>
          </a:p>
          <a:p>
            <a:r>
              <a:rPr lang="en-US" dirty="0"/>
              <a:t>Mutualists – trade nutrients with plants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30DE05-9003-44CE-855E-5E2B748BF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212" y="4905789"/>
            <a:ext cx="2493937" cy="169022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49227-4BB9-4AA3-B6C2-017C0B43F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3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Microorganisms - fungi</a:t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6B01F7-7859-42EE-B0A9-DF2E8F5CA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Habitat characteristics</a:t>
            </a:r>
          </a:p>
          <a:p>
            <a:pPr lvl="1"/>
            <a:r>
              <a:rPr lang="en-US" dirty="0"/>
              <a:t>Aerobic only</a:t>
            </a:r>
          </a:p>
          <a:p>
            <a:pPr lvl="1"/>
            <a:r>
              <a:rPr lang="en-US" dirty="0"/>
              <a:t>Tolerant of acidic soil</a:t>
            </a:r>
          </a:p>
          <a:p>
            <a:pPr lvl="1"/>
            <a:r>
              <a:rPr lang="en-US" dirty="0"/>
              <a:t>Moderately dry</a:t>
            </a:r>
          </a:p>
          <a:p>
            <a:pPr lvl="1"/>
            <a:r>
              <a:rPr lang="en-US" dirty="0"/>
              <a:t>Forest, compost, garden/field, or prairie</a:t>
            </a:r>
          </a:p>
          <a:p>
            <a:pPr lvl="0"/>
            <a:r>
              <a:rPr lang="en-US" dirty="0"/>
              <a:t>Role in food chain and ecosystem</a:t>
            </a:r>
          </a:p>
          <a:p>
            <a:pPr lvl="1"/>
            <a:r>
              <a:rPr lang="en-US" dirty="0"/>
              <a:t>Decomposers – consume lignin and soil </a:t>
            </a:r>
            <a:r>
              <a:rPr lang="en-US" dirty="0" err="1"/>
              <a:t>humic</a:t>
            </a:r>
            <a:r>
              <a:rPr lang="en-US" dirty="0"/>
              <a:t> acids, and others</a:t>
            </a:r>
          </a:p>
          <a:p>
            <a:pPr lvl="1"/>
            <a:r>
              <a:rPr lang="en-US" dirty="0"/>
              <a:t>Occasionally nitrogen fixation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594928-AE9B-4FEC-ABDA-63334930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2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Symbiosis	</a:t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6B01F7-7859-42EE-B0A9-DF2E8F5CA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Plants and fungi are symbiotic – because of this, fallow fields lose their fungi (no plants to interact with)</a:t>
            </a:r>
          </a:p>
          <a:p>
            <a:pPr lvl="0"/>
            <a:r>
              <a:rPr lang="en-US" dirty="0"/>
              <a:t>80-95% of land plants benefit from a mycorrhizal fungus</a:t>
            </a:r>
          </a:p>
          <a:p>
            <a:pPr lvl="0"/>
            <a:r>
              <a:rPr lang="en-US" dirty="0"/>
              <a:t>Fungi inserts hyphae into the plant root for exchange of nutrients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9FD56E-7EBC-4C2A-974D-EE4BA5A29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212" y="3962399"/>
            <a:ext cx="3111341" cy="271308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1CED3-BEDB-4967-A2BC-FEE86C607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24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Symbiotic Relationships –</a:t>
            </a:r>
            <a:r>
              <a:rPr lang="en-US" sz="2700" dirty="0"/>
              <a:t> Plant, Fungus, Bacterium</a:t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6B01F7-7859-42EE-B0A9-DF2E8F5CA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Bacteria live on or near the hyphae. </a:t>
            </a:r>
          </a:p>
          <a:p>
            <a:pPr lvl="0"/>
            <a:r>
              <a:rPr lang="en-US" dirty="0"/>
              <a:t>Fungus takes carbon from the plant and gives carbon to phosphate-solubilizing bacteria. </a:t>
            </a:r>
          </a:p>
          <a:p>
            <a:pPr lvl="0"/>
            <a:r>
              <a:rPr lang="en-US" dirty="0"/>
              <a:t>Phosphate-solubilizing bacteria create enzymes to solubilize phosphorus. </a:t>
            </a:r>
          </a:p>
          <a:p>
            <a:pPr lvl="0"/>
            <a:r>
              <a:rPr lang="en-US" dirty="0"/>
              <a:t>Fungus takes up phosphorus and gives it to the plant.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0D4CC2-95C8-4432-AB9C-DB5B1717E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212" y="4277032"/>
            <a:ext cx="2091867" cy="231898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E1484-8BE5-4A6B-AB5A-0A017B34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67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Symbiotic Relationships –</a:t>
            </a:r>
            <a:r>
              <a:rPr lang="en-US" sz="2700" dirty="0"/>
              <a:t> Plant, Fungus, Bacterium</a:t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6B01F7-7859-42EE-B0A9-DF2E8F5CA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10813"/>
            <a:ext cx="8915400" cy="43267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Example:</a:t>
            </a:r>
          </a:p>
          <a:p>
            <a:r>
              <a:rPr lang="en-US" dirty="0"/>
              <a:t>Grass type plant and legume plant.</a:t>
            </a:r>
          </a:p>
          <a:p>
            <a:r>
              <a:rPr lang="en-US" dirty="0"/>
              <a:t>Fungus can connect the two different plants – becomes a conduit.</a:t>
            </a:r>
          </a:p>
          <a:p>
            <a:r>
              <a:rPr lang="en-US" dirty="0"/>
              <a:t>Bacteria lives in nodule on the legume plant. Legume plant uses the nitrogen.</a:t>
            </a:r>
          </a:p>
          <a:p>
            <a:r>
              <a:rPr lang="en-US" dirty="0"/>
              <a:t>Fungus can take some of the nitrogen from the plant and transfer it to the grass plant. </a:t>
            </a:r>
          </a:p>
          <a:p>
            <a:r>
              <a:rPr lang="en-US" dirty="0"/>
              <a:t>For bacteria to fix nitrogen (change N</a:t>
            </a:r>
            <a:r>
              <a:rPr lang="en-US" baseline="-25000" dirty="0"/>
              <a:t>2</a:t>
            </a:r>
            <a:r>
              <a:rPr lang="en-US" dirty="0"/>
              <a:t> atmospheric nitrogen to NO</a:t>
            </a:r>
            <a:r>
              <a:rPr lang="en-US" baseline="-25000" dirty="0"/>
              <a:t>3</a:t>
            </a:r>
            <a:r>
              <a:rPr lang="en-US" dirty="0"/>
              <a:t> plant-available nitrate) it is an energy intensive process. Every N</a:t>
            </a:r>
            <a:r>
              <a:rPr lang="en-US" baseline="-25000" dirty="0"/>
              <a:t>2</a:t>
            </a:r>
            <a:r>
              <a:rPr lang="en-US" dirty="0"/>
              <a:t> molecule from the atmosphere needs 32 ATP (adenosine triphosphate) needs 128 phosphorus atoms and 320 carbon atoms.</a:t>
            </a:r>
          </a:p>
          <a:p>
            <a:r>
              <a:rPr lang="en-US" dirty="0"/>
              <a:t>Fungus gets phosphorus from phosphate-solubilizing bacteria and transports it to the nitrogen-fixing bacteria.</a:t>
            </a:r>
          </a:p>
          <a:p>
            <a:r>
              <a:rPr lang="en-US" dirty="0"/>
              <a:t>Fungus also transfers phosphorus to grass.</a:t>
            </a:r>
          </a:p>
          <a:p>
            <a:r>
              <a:rPr lang="en-US" dirty="0"/>
              <a:t>Five organisms: two plants, two bacteria, and one fungus.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334FA9-12EB-40C0-B279-4A4C837FC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96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47C4DF-8580-4EC2-90DC-42258FEB4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0542" y="2133600"/>
            <a:ext cx="2744070" cy="3777622"/>
          </a:xfrm>
        </p:spPr>
        <p:txBody>
          <a:bodyPr>
            <a:normAutofit/>
          </a:bodyPr>
          <a:lstStyle/>
          <a:p>
            <a:r>
              <a:rPr lang="en-US" sz="1100" dirty="0"/>
              <a:t>From: https://www.researchgate.net/figure/The-elaborate-symbiotic-signalling-pathway-SYM-pathway-that-is-conserved-in-legumes_fig1_277720739</a:t>
            </a:r>
          </a:p>
        </p:txBody>
      </p:sp>
      <p:pic>
        <p:nvPicPr>
          <p:cNvPr id="1026" name="Picture 2" descr="1 The elaborate symbiotic signalling pathway ( SYM pathway ) that is conserved in legumes allows these plants to associate with both rhizobia and AM fungi, whereas the SYM pathway that is present in non-legume cereal crops enables these plants to associate with AM fungi alone but not with nitrogen-fixing rhizobia. Plant species belonging to Brassicaceae lack a sophisticated SYM pathway and are, therefore, unable to establish associations with either rhizobia or AM fungi ">
            <a:extLst>
              <a:ext uri="{FF2B5EF4-FFF2-40B4-BE49-F238E27FC236}">
                <a16:creationId xmlns:a16="http://schemas.microsoft.com/office/drawing/2014/main" id="{FED99F4A-D27E-4B6A-A7BC-3BD1F2356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42" y="0"/>
            <a:ext cx="5497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7103FB-19C6-47F7-BC7C-DC86ACA99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75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Symbiotic Relationships –</a:t>
            </a:r>
            <a:r>
              <a:rPr lang="en-US" sz="2700" dirty="0"/>
              <a:t> Plant, Fungus, Bacterium</a:t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6B01F7-7859-42EE-B0A9-DF2E8F5CA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Fungus has the ability to obtain and provide the plant up to 90% of the nitrogen and phosphorus needs of the plant. </a:t>
            </a:r>
          </a:p>
          <a:p>
            <a:pPr lvl="0"/>
            <a:r>
              <a:rPr lang="en-US" dirty="0"/>
              <a:t>The fungus requires 4-30% of the plant’s carbon. </a:t>
            </a:r>
          </a:p>
          <a:p>
            <a:pPr lvl="0"/>
            <a:r>
              <a:rPr lang="en-US" dirty="0"/>
              <a:t>Healthy fungal communities could help farmers reduce their need to apply fertilizer. </a:t>
            </a:r>
          </a:p>
          <a:p>
            <a:r>
              <a:rPr lang="en-US" dirty="0"/>
              <a:t>Fertilizer application on crops can have a negative impact on mycorrhizal fungi development because it could inhibit this natural exchange if nutrients are already readily available.</a:t>
            </a:r>
          </a:p>
          <a:p>
            <a:pPr lvl="0"/>
            <a:r>
              <a:rPr lang="en-US" dirty="0"/>
              <a:t>Any N or P that the plant can’t get from this symbiotic relationship has to be added in a plant-available form like fertilizer.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9390E6-FB50-4F9F-878E-024B61EE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6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Fungi – Building Soil Structure</a:t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6B01F7-7859-42EE-B0A9-DF2E8F5CA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Fungal hyphae create a net that holds soil particles and soil aggregates together. </a:t>
            </a:r>
          </a:p>
          <a:p>
            <a:pPr lvl="0"/>
            <a:r>
              <a:rPr lang="en-US" dirty="0"/>
              <a:t>Think of it as a hair net in the soil. </a:t>
            </a:r>
          </a:p>
          <a:p>
            <a:pPr lvl="0"/>
            <a:r>
              <a:rPr lang="en-US" dirty="0"/>
              <a:t>Aggregations is largely a biological process</a:t>
            </a:r>
          </a:p>
          <a:p>
            <a:pPr lvl="1"/>
            <a:r>
              <a:rPr lang="en-US" dirty="0"/>
              <a:t>Arbuscular mycorrhizal fungi connect plant roots to minerals in the soil. </a:t>
            </a:r>
          </a:p>
          <a:p>
            <a:pPr lvl="1"/>
            <a:r>
              <a:rPr lang="en-US" dirty="0"/>
              <a:t>The arbuscules help transport the minerals into the plant. </a:t>
            </a:r>
          </a:p>
          <a:p>
            <a:pPr lvl="1"/>
            <a:r>
              <a:rPr lang="en-US" dirty="0"/>
              <a:t>Fungi produce a biomolecule – a protein called glomalin – making a waxy seal on the surface of the soil aggregate. </a:t>
            </a:r>
          </a:p>
          <a:p>
            <a:pPr lvl="1"/>
            <a:r>
              <a:rPr lang="en-US" dirty="0"/>
              <a:t>This waxy coating minimizes the water’s ability to break apart the soil aggregate.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7D36EF-C0F3-461A-B091-284228CF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3120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629</TotalTime>
  <Words>607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Wisp</vt:lpstr>
      <vt:lpstr>Fungi in Soil</vt:lpstr>
      <vt:lpstr>Types of fungi </vt:lpstr>
      <vt:lpstr>Microorganisms - fungi </vt:lpstr>
      <vt:lpstr>Symbiosis  </vt:lpstr>
      <vt:lpstr>Symbiotic Relationships – Plant, Fungus, Bacterium </vt:lpstr>
      <vt:lpstr>Symbiotic Relationships – Plant, Fungus, Bacterium </vt:lpstr>
      <vt:lpstr>PowerPoint Presentation</vt:lpstr>
      <vt:lpstr>Symbiotic Relationships – Plant, Fungus, Bacterium </vt:lpstr>
      <vt:lpstr>Fungi – Building Soil Structure </vt:lpstr>
      <vt:lpstr>Fungi – Building Soil Structure </vt:lpstr>
      <vt:lpstr>Fungi in the soil - review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Are Soils Important?</dc:title>
  <dc:creator>Will Fett</dc:creator>
  <cp:lastModifiedBy>Melissa Anderson</cp:lastModifiedBy>
  <cp:revision>37</cp:revision>
  <dcterms:created xsi:type="dcterms:W3CDTF">2019-09-25T20:42:15Z</dcterms:created>
  <dcterms:modified xsi:type="dcterms:W3CDTF">2019-10-31T17:49:14Z</dcterms:modified>
</cp:coreProperties>
</file>